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ourd Semi-Bold" charset="1" panose="00000700000000000000"/>
      <p:regular r:id="rId13"/>
    </p:embeddedFont>
    <p:embeddedFont>
      <p:font typeface="Arial Bold" charset="1" panose="020B0802020202020204"/>
      <p:regular r:id="rId14"/>
    </p:embeddedFont>
    <p:embeddedFont>
      <p:font typeface="Arial" charset="1" panose="020B0502020202020204"/>
      <p:regular r:id="rId15"/>
    </p:embeddedFont>
    <p:embeddedFont>
      <p:font typeface="Nourd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23235"/>
            <a:ext cx="7914753" cy="10670196"/>
          </a:xfrm>
          <a:custGeom>
            <a:avLst/>
            <a:gdLst/>
            <a:ahLst/>
            <a:cxnLst/>
            <a:rect r="r" b="b" t="t" l="l"/>
            <a:pathLst>
              <a:path h="10670196" w="7914753">
                <a:moveTo>
                  <a:pt x="0" y="0"/>
                </a:moveTo>
                <a:lnTo>
                  <a:pt x="7914753" y="0"/>
                </a:lnTo>
                <a:lnTo>
                  <a:pt x="7914753" y="10670196"/>
                </a:lnTo>
                <a:lnTo>
                  <a:pt x="0" y="1067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31" t="0" r="-507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42332" y="1225160"/>
            <a:ext cx="10006469" cy="2190750"/>
            <a:chOff x="0" y="0"/>
            <a:chExt cx="13341958" cy="2921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405929" y="1422400"/>
              <a:ext cx="1543468" cy="1327383"/>
            </a:xfrm>
            <a:custGeom>
              <a:avLst/>
              <a:gdLst/>
              <a:ahLst/>
              <a:cxnLst/>
              <a:rect r="r" b="b" t="t" l="l"/>
              <a:pathLst>
                <a:path h="1327383" w="1543468">
                  <a:moveTo>
                    <a:pt x="0" y="0"/>
                  </a:moveTo>
                  <a:lnTo>
                    <a:pt x="1543468" y="0"/>
                  </a:lnTo>
                  <a:lnTo>
                    <a:pt x="1543468" y="1327383"/>
                  </a:lnTo>
                  <a:lnTo>
                    <a:pt x="0" y="1327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13341958" cy="2911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2E2E2E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Signature Verification </a:t>
              </a:r>
            </a:p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2E2E2E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System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72423" y="3671570"/>
            <a:ext cx="6597040" cy="604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1.The Problem: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Places like government offices, courts, and banks rely on signatures for authentication, but forgeries are a major issue, leading to fraud and disputes.</a:t>
            </a:r>
          </a:p>
          <a:p>
            <a:pPr algn="l">
              <a:lnSpc>
                <a:spcPts val="3679"/>
              </a:lnSpc>
            </a:pPr>
            <a:r>
              <a:rPr lang="en-US" sz="22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</a:t>
            </a:r>
            <a:r>
              <a:rPr lang="en-US" sz="22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Solution: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Signature Verification System uses advanced deep learning models to verify signatures accurately, automating the process and enhancing security.</a:t>
            </a:r>
          </a:p>
          <a:p>
            <a:pPr algn="l">
              <a:lnSpc>
                <a:spcPts val="3839"/>
              </a:lnSpc>
            </a:pPr>
            <a:r>
              <a:rPr lang="en-US" sz="2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</a:t>
            </a:r>
            <a:r>
              <a:rPr lang="en-US" sz="2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Impact: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system helps government offices, courts, and banks prevent fraud, protect assets, and ensure trust.</a:t>
            </a:r>
          </a:p>
          <a:p>
            <a:pPr algn="l">
              <a:lnSpc>
                <a:spcPts val="30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83634" y="-4619104"/>
            <a:ext cx="20455267" cy="10969071"/>
            <a:chOff x="0" y="0"/>
            <a:chExt cx="930672" cy="499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0672" cy="499070"/>
            </a:xfrm>
            <a:custGeom>
              <a:avLst/>
              <a:gdLst/>
              <a:ahLst/>
              <a:cxnLst/>
              <a:rect r="r" b="b" t="t" l="l"/>
              <a:pathLst>
                <a:path h="499070" w="930672">
                  <a:moveTo>
                    <a:pt x="465336" y="0"/>
                  </a:moveTo>
                  <a:cubicBezTo>
                    <a:pt x="208338" y="0"/>
                    <a:pt x="0" y="111721"/>
                    <a:pt x="0" y="249535"/>
                  </a:cubicBezTo>
                  <a:cubicBezTo>
                    <a:pt x="0" y="387349"/>
                    <a:pt x="208338" y="499070"/>
                    <a:pt x="465336" y="499070"/>
                  </a:cubicBezTo>
                  <a:cubicBezTo>
                    <a:pt x="722334" y="499070"/>
                    <a:pt x="930672" y="387349"/>
                    <a:pt x="930672" y="249535"/>
                  </a:cubicBezTo>
                  <a:cubicBezTo>
                    <a:pt x="930672" y="111721"/>
                    <a:pt x="722334" y="0"/>
                    <a:pt x="465336" y="0"/>
                  </a:cubicBezTo>
                  <a:close/>
                </a:path>
              </a:pathLst>
            </a:custGeom>
            <a:solidFill>
              <a:srgbClr val="EBF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7251" y="8688"/>
              <a:ext cx="756171" cy="44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9382" y="3526872"/>
            <a:ext cx="3301872" cy="2591970"/>
          </a:xfrm>
          <a:custGeom>
            <a:avLst/>
            <a:gdLst/>
            <a:ahLst/>
            <a:cxnLst/>
            <a:rect r="r" b="b" t="t" l="l"/>
            <a:pathLst>
              <a:path h="2591970" w="3301872">
                <a:moveTo>
                  <a:pt x="0" y="0"/>
                </a:moveTo>
                <a:lnTo>
                  <a:pt x="3301872" y="0"/>
                </a:lnTo>
                <a:lnTo>
                  <a:pt x="3301872" y="2591970"/>
                </a:lnTo>
                <a:lnTo>
                  <a:pt x="0" y="259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16656" y="4428911"/>
            <a:ext cx="3427344" cy="6107887"/>
            <a:chOff x="0" y="0"/>
            <a:chExt cx="4569792" cy="8143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49334" y="0"/>
              <a:ext cx="2479426" cy="2479426"/>
            </a:xfrm>
            <a:custGeom>
              <a:avLst/>
              <a:gdLst/>
              <a:ahLst/>
              <a:cxnLst/>
              <a:rect r="r" b="b" t="t" l="l"/>
              <a:pathLst>
                <a:path h="2479426" w="2479426">
                  <a:moveTo>
                    <a:pt x="0" y="0"/>
                  </a:moveTo>
                  <a:lnTo>
                    <a:pt x="2479426" y="0"/>
                  </a:lnTo>
                  <a:lnTo>
                    <a:pt x="2479426" y="2479426"/>
                  </a:lnTo>
                  <a:lnTo>
                    <a:pt x="0" y="2479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54694" y="2876301"/>
              <a:ext cx="4260403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true">
                  <a:solidFill>
                    <a:srgbClr val="2E2E2E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Backend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71544"/>
              <a:ext cx="4569792" cy="4472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Manages the backend logic, user authentication, and routing.</a:t>
              </a:r>
            </a:p>
            <a:p>
              <a:pPr algn="ctr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Handles file uploads and communicates with the deep learning models for predictions.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82250" y="4428911"/>
            <a:ext cx="3640949" cy="5714910"/>
            <a:chOff x="0" y="0"/>
            <a:chExt cx="4854599" cy="76198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8089" y="0"/>
              <a:ext cx="2978370" cy="3186972"/>
            </a:xfrm>
            <a:custGeom>
              <a:avLst/>
              <a:gdLst/>
              <a:ahLst/>
              <a:cxnLst/>
              <a:rect r="r" b="b" t="t" l="l"/>
              <a:pathLst>
                <a:path h="3186972" w="2978370">
                  <a:moveTo>
                    <a:pt x="0" y="0"/>
                  </a:moveTo>
                  <a:lnTo>
                    <a:pt x="2978370" y="0"/>
                  </a:lnTo>
                  <a:lnTo>
                    <a:pt x="2978370" y="3186972"/>
                  </a:lnTo>
                  <a:lnTo>
                    <a:pt x="0" y="3186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596" y="4138174"/>
              <a:ext cx="4841003" cy="3481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Deep learning architectures like CRNN, Bi-RNN, and RNN are utilized to analyze sequential and spatial features in signatures,LSTM for Processing image and openCV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245030"/>
              <a:ext cx="4260403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true">
                  <a:solidFill>
                    <a:srgbClr val="2E2E2E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Deep Learning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124851" y="3711403"/>
            <a:ext cx="2134449" cy="2223385"/>
          </a:xfrm>
          <a:custGeom>
            <a:avLst/>
            <a:gdLst/>
            <a:ahLst/>
            <a:cxnLst/>
            <a:rect r="r" b="b" t="t" l="l"/>
            <a:pathLst>
              <a:path h="2223385" w="2134449">
                <a:moveTo>
                  <a:pt x="0" y="0"/>
                </a:moveTo>
                <a:lnTo>
                  <a:pt x="2134449" y="0"/>
                </a:lnTo>
                <a:lnTo>
                  <a:pt x="2134449" y="2223384"/>
                </a:lnTo>
                <a:lnTo>
                  <a:pt x="0" y="2223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96148" y="6948676"/>
            <a:ext cx="3355428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designing the user interface, ensuring smooth navigation and user-friendly interaction using HTML ,CSS and Java Script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951" y="6297867"/>
            <a:ext cx="319530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2E2E2E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Frontend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60208" y="1530178"/>
            <a:ext cx="794476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2E2E2E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Technical </a:t>
            </a:r>
          </a:p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           Stack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94424" y="6088317"/>
            <a:ext cx="319530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2E2E2E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94424" y="6640767"/>
            <a:ext cx="3355428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is a platform for hosting and collaborating on code, enabling version control and collaborative software development using Git.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40150" y="1646617"/>
            <a:ext cx="20341369" cy="19805380"/>
            <a:chOff x="0" y="0"/>
            <a:chExt cx="83479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4797" cy="812800"/>
            </a:xfrm>
            <a:custGeom>
              <a:avLst/>
              <a:gdLst/>
              <a:ahLst/>
              <a:cxnLst/>
              <a:rect r="r" b="b" t="t" l="l"/>
              <a:pathLst>
                <a:path h="812800" w="834797">
                  <a:moveTo>
                    <a:pt x="417398" y="0"/>
                  </a:moveTo>
                  <a:cubicBezTo>
                    <a:pt x="186876" y="0"/>
                    <a:pt x="0" y="181951"/>
                    <a:pt x="0" y="406400"/>
                  </a:cubicBezTo>
                  <a:cubicBezTo>
                    <a:pt x="0" y="630849"/>
                    <a:pt x="186876" y="812800"/>
                    <a:pt x="417398" y="812800"/>
                  </a:cubicBezTo>
                  <a:cubicBezTo>
                    <a:pt x="647921" y="812800"/>
                    <a:pt x="834797" y="630849"/>
                    <a:pt x="834797" y="406400"/>
                  </a:cubicBezTo>
                  <a:cubicBezTo>
                    <a:pt x="834797" y="181951"/>
                    <a:pt x="647921" y="0"/>
                    <a:pt x="417398" y="0"/>
                  </a:cubicBezTo>
                  <a:close/>
                </a:path>
              </a:pathLst>
            </a:custGeom>
            <a:solidFill>
              <a:srgbClr val="FF68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262" y="38100"/>
              <a:ext cx="67827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50385" y="1934867"/>
            <a:ext cx="9133718" cy="9614440"/>
          </a:xfrm>
          <a:custGeom>
            <a:avLst/>
            <a:gdLst/>
            <a:ahLst/>
            <a:cxnLst/>
            <a:rect r="r" b="b" t="t" l="l"/>
            <a:pathLst>
              <a:path h="9614440" w="9133718">
                <a:moveTo>
                  <a:pt x="0" y="0"/>
                </a:moveTo>
                <a:lnTo>
                  <a:pt x="9133718" y="0"/>
                </a:lnTo>
                <a:lnTo>
                  <a:pt x="9133718" y="9614440"/>
                </a:lnTo>
                <a:lnTo>
                  <a:pt x="0" y="961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85765" y="1038225"/>
            <a:ext cx="992724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2E2E2E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Deep Learning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65316" y="2932479"/>
            <a:ext cx="8409650" cy="2015065"/>
            <a:chOff x="0" y="0"/>
            <a:chExt cx="2666893" cy="639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66893" cy="639023"/>
            </a:xfrm>
            <a:custGeom>
              <a:avLst/>
              <a:gdLst/>
              <a:ahLst/>
              <a:cxnLst/>
              <a:rect r="r" b="b" t="t" l="l"/>
              <a:pathLst>
                <a:path h="639023" w="2666893">
                  <a:moveTo>
                    <a:pt x="46951" y="0"/>
                  </a:moveTo>
                  <a:lnTo>
                    <a:pt x="2619942" y="0"/>
                  </a:lnTo>
                  <a:cubicBezTo>
                    <a:pt x="2645872" y="0"/>
                    <a:pt x="2666893" y="21020"/>
                    <a:pt x="2666893" y="46951"/>
                  </a:cubicBezTo>
                  <a:lnTo>
                    <a:pt x="2666893" y="592073"/>
                  </a:lnTo>
                  <a:cubicBezTo>
                    <a:pt x="2666893" y="618003"/>
                    <a:pt x="2645872" y="639023"/>
                    <a:pt x="2619942" y="639023"/>
                  </a:cubicBezTo>
                  <a:lnTo>
                    <a:pt x="46951" y="639023"/>
                  </a:lnTo>
                  <a:cubicBezTo>
                    <a:pt x="21020" y="639023"/>
                    <a:pt x="0" y="618003"/>
                    <a:pt x="0" y="592073"/>
                  </a:cubicBezTo>
                  <a:lnTo>
                    <a:pt x="0" y="46951"/>
                  </a:lnTo>
                  <a:cubicBezTo>
                    <a:pt x="0" y="21020"/>
                    <a:pt x="21020" y="0"/>
                    <a:pt x="46951" y="0"/>
                  </a:cubicBezTo>
                  <a:close/>
                </a:path>
              </a:pathLst>
            </a:custGeom>
            <a:solidFill>
              <a:srgbClr val="EBF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666893" cy="639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20279" y="3520262"/>
            <a:ext cx="890541" cy="904084"/>
            <a:chOff x="0" y="0"/>
            <a:chExt cx="812800" cy="8251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5161"/>
            </a:xfrm>
            <a:custGeom>
              <a:avLst/>
              <a:gdLst/>
              <a:ahLst/>
              <a:cxnLst/>
              <a:rect r="r" b="b" t="t" l="l"/>
              <a:pathLst>
                <a:path h="825161" w="812800">
                  <a:moveTo>
                    <a:pt x="406400" y="0"/>
                  </a:moveTo>
                  <a:cubicBezTo>
                    <a:pt x="181951" y="0"/>
                    <a:pt x="0" y="184719"/>
                    <a:pt x="0" y="412580"/>
                  </a:cubicBezTo>
                  <a:cubicBezTo>
                    <a:pt x="0" y="640442"/>
                    <a:pt x="181951" y="825161"/>
                    <a:pt x="406400" y="825161"/>
                  </a:cubicBezTo>
                  <a:cubicBezTo>
                    <a:pt x="630849" y="825161"/>
                    <a:pt x="812800" y="640442"/>
                    <a:pt x="812800" y="412580"/>
                  </a:cubicBezTo>
                  <a:cubicBezTo>
                    <a:pt x="812800" y="1847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7834"/>
              <a:ext cx="660400" cy="679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36"/>
                </a:lnSpc>
              </a:pPr>
              <a:r>
                <a:rPr lang="en-US" b="true" sz="3600" spc="485">
                  <a:solidFill>
                    <a:srgbClr val="000000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21677" y="3472637"/>
            <a:ext cx="673762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 RNN is a neural network designed to process sequential data by using feedback loops to capture temporal dependencies.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65316" y="5143500"/>
            <a:ext cx="8409650" cy="1953606"/>
            <a:chOff x="0" y="0"/>
            <a:chExt cx="2666893" cy="619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66893" cy="619533"/>
            </a:xfrm>
            <a:custGeom>
              <a:avLst/>
              <a:gdLst/>
              <a:ahLst/>
              <a:cxnLst/>
              <a:rect r="r" b="b" t="t" l="l"/>
              <a:pathLst>
                <a:path h="619533" w="2666893">
                  <a:moveTo>
                    <a:pt x="46951" y="0"/>
                  </a:moveTo>
                  <a:lnTo>
                    <a:pt x="2619942" y="0"/>
                  </a:lnTo>
                  <a:cubicBezTo>
                    <a:pt x="2645872" y="0"/>
                    <a:pt x="2666893" y="21020"/>
                    <a:pt x="2666893" y="46951"/>
                  </a:cubicBezTo>
                  <a:lnTo>
                    <a:pt x="2666893" y="572583"/>
                  </a:lnTo>
                  <a:cubicBezTo>
                    <a:pt x="2666893" y="598513"/>
                    <a:pt x="2645872" y="619533"/>
                    <a:pt x="2619942" y="619533"/>
                  </a:cubicBezTo>
                  <a:lnTo>
                    <a:pt x="46951" y="619533"/>
                  </a:lnTo>
                  <a:cubicBezTo>
                    <a:pt x="21020" y="619533"/>
                    <a:pt x="0" y="598513"/>
                    <a:pt x="0" y="572583"/>
                  </a:cubicBezTo>
                  <a:lnTo>
                    <a:pt x="0" y="46951"/>
                  </a:lnTo>
                  <a:cubicBezTo>
                    <a:pt x="0" y="21020"/>
                    <a:pt x="21020" y="0"/>
                    <a:pt x="46951" y="0"/>
                  </a:cubicBezTo>
                  <a:close/>
                </a:path>
              </a:pathLst>
            </a:custGeom>
            <a:solidFill>
              <a:srgbClr val="EBF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666893" cy="619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10061" y="7297131"/>
            <a:ext cx="8299432" cy="2249173"/>
            <a:chOff x="0" y="0"/>
            <a:chExt cx="2631940" cy="7132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31940" cy="713264"/>
            </a:xfrm>
            <a:custGeom>
              <a:avLst/>
              <a:gdLst/>
              <a:ahLst/>
              <a:cxnLst/>
              <a:rect r="r" b="b" t="t" l="l"/>
              <a:pathLst>
                <a:path h="713264" w="2631940">
                  <a:moveTo>
                    <a:pt x="47574" y="0"/>
                  </a:moveTo>
                  <a:lnTo>
                    <a:pt x="2584366" y="0"/>
                  </a:lnTo>
                  <a:cubicBezTo>
                    <a:pt x="2596984" y="0"/>
                    <a:pt x="2609084" y="5012"/>
                    <a:pt x="2618006" y="13934"/>
                  </a:cubicBezTo>
                  <a:cubicBezTo>
                    <a:pt x="2626928" y="22856"/>
                    <a:pt x="2631940" y="34957"/>
                    <a:pt x="2631940" y="47574"/>
                  </a:cubicBezTo>
                  <a:lnTo>
                    <a:pt x="2631940" y="665690"/>
                  </a:lnTo>
                  <a:cubicBezTo>
                    <a:pt x="2631940" y="678308"/>
                    <a:pt x="2626928" y="690408"/>
                    <a:pt x="2618006" y="699330"/>
                  </a:cubicBezTo>
                  <a:cubicBezTo>
                    <a:pt x="2609084" y="708252"/>
                    <a:pt x="2596984" y="713264"/>
                    <a:pt x="2584366" y="713264"/>
                  </a:cubicBezTo>
                  <a:lnTo>
                    <a:pt x="47574" y="713264"/>
                  </a:lnTo>
                  <a:cubicBezTo>
                    <a:pt x="34957" y="713264"/>
                    <a:pt x="22856" y="708252"/>
                    <a:pt x="13934" y="699330"/>
                  </a:cubicBezTo>
                  <a:cubicBezTo>
                    <a:pt x="5012" y="690408"/>
                    <a:pt x="0" y="678308"/>
                    <a:pt x="0" y="665690"/>
                  </a:cubicBezTo>
                  <a:lnTo>
                    <a:pt x="0" y="47574"/>
                  </a:lnTo>
                  <a:cubicBezTo>
                    <a:pt x="0" y="34957"/>
                    <a:pt x="5012" y="22856"/>
                    <a:pt x="13934" y="13934"/>
                  </a:cubicBezTo>
                  <a:cubicBezTo>
                    <a:pt x="22856" y="5012"/>
                    <a:pt x="34957" y="0"/>
                    <a:pt x="47574" y="0"/>
                  </a:cubicBezTo>
                  <a:close/>
                </a:path>
              </a:pathLst>
            </a:custGeom>
            <a:solidFill>
              <a:srgbClr val="EBF1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631940" cy="713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20279" y="5675682"/>
            <a:ext cx="890541" cy="904084"/>
            <a:chOff x="0" y="0"/>
            <a:chExt cx="812800" cy="8251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5161"/>
            </a:xfrm>
            <a:custGeom>
              <a:avLst/>
              <a:gdLst/>
              <a:ahLst/>
              <a:cxnLst/>
              <a:rect r="r" b="b" t="t" l="l"/>
              <a:pathLst>
                <a:path h="825161" w="812800">
                  <a:moveTo>
                    <a:pt x="406400" y="0"/>
                  </a:moveTo>
                  <a:cubicBezTo>
                    <a:pt x="181951" y="0"/>
                    <a:pt x="0" y="184719"/>
                    <a:pt x="0" y="412580"/>
                  </a:cubicBezTo>
                  <a:cubicBezTo>
                    <a:pt x="0" y="640442"/>
                    <a:pt x="181951" y="825161"/>
                    <a:pt x="406400" y="825161"/>
                  </a:cubicBezTo>
                  <a:cubicBezTo>
                    <a:pt x="630849" y="825161"/>
                    <a:pt x="812800" y="640442"/>
                    <a:pt x="812800" y="412580"/>
                  </a:cubicBezTo>
                  <a:cubicBezTo>
                    <a:pt x="812800" y="1847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67834"/>
              <a:ext cx="660400" cy="679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36"/>
                </a:lnSpc>
              </a:pPr>
              <a:r>
                <a:rPr lang="en-US" b="true" sz="3600" spc="485">
                  <a:solidFill>
                    <a:srgbClr val="000000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20279" y="7906731"/>
            <a:ext cx="890541" cy="904084"/>
            <a:chOff x="0" y="0"/>
            <a:chExt cx="812800" cy="8251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25161"/>
            </a:xfrm>
            <a:custGeom>
              <a:avLst/>
              <a:gdLst/>
              <a:ahLst/>
              <a:cxnLst/>
              <a:rect r="r" b="b" t="t" l="l"/>
              <a:pathLst>
                <a:path h="825161" w="812800">
                  <a:moveTo>
                    <a:pt x="406400" y="0"/>
                  </a:moveTo>
                  <a:cubicBezTo>
                    <a:pt x="181951" y="0"/>
                    <a:pt x="0" y="184719"/>
                    <a:pt x="0" y="412580"/>
                  </a:cubicBezTo>
                  <a:cubicBezTo>
                    <a:pt x="0" y="640442"/>
                    <a:pt x="181951" y="825161"/>
                    <a:pt x="406400" y="825161"/>
                  </a:cubicBezTo>
                  <a:cubicBezTo>
                    <a:pt x="630849" y="825161"/>
                    <a:pt x="812800" y="640442"/>
                    <a:pt x="812800" y="412580"/>
                  </a:cubicBezTo>
                  <a:cubicBezTo>
                    <a:pt x="812800" y="1847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67834"/>
              <a:ext cx="660400" cy="679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36"/>
                </a:lnSpc>
              </a:pPr>
              <a:r>
                <a:rPr lang="en-US" b="true" sz="3600" spc="485">
                  <a:solidFill>
                    <a:srgbClr val="000000"/>
                  </a:solidFill>
                  <a:latin typeface="Nourd Semi-Bold"/>
                  <a:ea typeface="Nourd Semi-Bold"/>
                  <a:cs typeface="Nourd Semi-Bold"/>
                  <a:sym typeface="Nourd Semi-Bold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01058" y="5599087"/>
            <a:ext cx="665824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A Bi-RNN processes data in both forward and backward directions, capturing context from both past and future inputs.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13024" y="7645430"/>
            <a:ext cx="675108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CRNN combines convolutional layers for feature extraction and recurrent layers for sequence modeling, making it ideal for tasks like signature verification.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1282" y="3302269"/>
            <a:ext cx="5364553" cy="3524235"/>
          </a:xfrm>
          <a:custGeom>
            <a:avLst/>
            <a:gdLst/>
            <a:ahLst/>
            <a:cxnLst/>
            <a:rect r="r" b="b" t="t" l="l"/>
            <a:pathLst>
              <a:path h="3524235" w="5364553">
                <a:moveTo>
                  <a:pt x="0" y="0"/>
                </a:moveTo>
                <a:lnTo>
                  <a:pt x="5364553" y="0"/>
                </a:lnTo>
                <a:lnTo>
                  <a:pt x="5364553" y="3524235"/>
                </a:lnTo>
                <a:lnTo>
                  <a:pt x="0" y="352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2962" y="3109095"/>
            <a:ext cx="3911042" cy="5541477"/>
          </a:xfrm>
          <a:custGeom>
            <a:avLst/>
            <a:gdLst/>
            <a:ahLst/>
            <a:cxnLst/>
            <a:rect r="r" b="b" t="t" l="l"/>
            <a:pathLst>
              <a:path h="5541477" w="3911042">
                <a:moveTo>
                  <a:pt x="0" y="0"/>
                </a:moveTo>
                <a:lnTo>
                  <a:pt x="3911042" y="0"/>
                </a:lnTo>
                <a:lnTo>
                  <a:pt x="3911042" y="5541477"/>
                </a:lnTo>
                <a:lnTo>
                  <a:pt x="0" y="554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1" t="0" r="-315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4376" y="2578862"/>
            <a:ext cx="73923" cy="5913859"/>
          </a:xfrm>
          <a:custGeom>
            <a:avLst/>
            <a:gdLst/>
            <a:ahLst/>
            <a:cxnLst/>
            <a:rect r="r" b="b" t="t" l="l"/>
            <a:pathLst>
              <a:path h="5913859" w="73923">
                <a:moveTo>
                  <a:pt x="0" y="0"/>
                </a:moveTo>
                <a:lnTo>
                  <a:pt x="73923" y="0"/>
                </a:lnTo>
                <a:lnTo>
                  <a:pt x="73923" y="5913860"/>
                </a:lnTo>
                <a:lnTo>
                  <a:pt x="0" y="5913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98817" y="2510424"/>
            <a:ext cx="74779" cy="5982298"/>
          </a:xfrm>
          <a:custGeom>
            <a:avLst/>
            <a:gdLst/>
            <a:ahLst/>
            <a:cxnLst/>
            <a:rect r="r" b="b" t="t" l="l"/>
            <a:pathLst>
              <a:path h="5982298" w="74779">
                <a:moveTo>
                  <a:pt x="0" y="0"/>
                </a:moveTo>
                <a:lnTo>
                  <a:pt x="74779" y="0"/>
                </a:lnTo>
                <a:lnTo>
                  <a:pt x="74779" y="5982298"/>
                </a:lnTo>
                <a:lnTo>
                  <a:pt x="0" y="5982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62041" y="3527487"/>
            <a:ext cx="530332" cy="5303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15597" y="3537074"/>
            <a:ext cx="530332" cy="5303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68405" y="3537074"/>
            <a:ext cx="530332" cy="53033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540111" y="4213076"/>
            <a:ext cx="0" cy="11002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74945" y="3797446"/>
            <a:ext cx="530332" cy="5303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4945" y="5236407"/>
            <a:ext cx="530332" cy="5303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28430" y="4327778"/>
            <a:ext cx="908629" cy="90862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4033571" y="4067405"/>
            <a:ext cx="0" cy="1561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5083286" y="4067405"/>
            <a:ext cx="0" cy="1561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6199154" y="4067405"/>
            <a:ext cx="0" cy="1561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3239871" y="4843560"/>
            <a:ext cx="3650668" cy="196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3625369" y="4593086"/>
            <a:ext cx="712123" cy="444131"/>
            <a:chOff x="0" y="0"/>
            <a:chExt cx="199876" cy="1246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9876" cy="124657"/>
            </a:xfrm>
            <a:custGeom>
              <a:avLst/>
              <a:gdLst/>
              <a:ahLst/>
              <a:cxnLst/>
              <a:rect r="r" b="b" t="t" l="l"/>
              <a:pathLst>
                <a:path h="124657" w="199876">
                  <a:moveTo>
                    <a:pt x="62328" y="0"/>
                  </a:moveTo>
                  <a:lnTo>
                    <a:pt x="137548" y="0"/>
                  </a:lnTo>
                  <a:cubicBezTo>
                    <a:pt x="154078" y="0"/>
                    <a:pt x="169931" y="6567"/>
                    <a:pt x="181620" y="18256"/>
                  </a:cubicBezTo>
                  <a:cubicBezTo>
                    <a:pt x="193309" y="29944"/>
                    <a:pt x="199876" y="45798"/>
                    <a:pt x="199876" y="62328"/>
                  </a:cubicBezTo>
                  <a:lnTo>
                    <a:pt x="199876" y="62328"/>
                  </a:lnTo>
                  <a:cubicBezTo>
                    <a:pt x="199876" y="96751"/>
                    <a:pt x="171971" y="124657"/>
                    <a:pt x="137548" y="124657"/>
                  </a:cubicBezTo>
                  <a:lnTo>
                    <a:pt x="62328" y="124657"/>
                  </a:lnTo>
                  <a:cubicBezTo>
                    <a:pt x="27905" y="124657"/>
                    <a:pt x="0" y="96751"/>
                    <a:pt x="0" y="62328"/>
                  </a:cubicBezTo>
                  <a:lnTo>
                    <a:pt x="0" y="62328"/>
                  </a:lnTo>
                  <a:cubicBezTo>
                    <a:pt x="0" y="27905"/>
                    <a:pt x="27905" y="0"/>
                    <a:pt x="62328" y="0"/>
                  </a:cubicBezTo>
                  <a:close/>
                </a:path>
              </a:pathLst>
            </a:custGeom>
            <a:solidFill>
              <a:srgbClr val="DCF4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99876" cy="124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719712" y="4598817"/>
            <a:ext cx="673590" cy="444131"/>
            <a:chOff x="0" y="0"/>
            <a:chExt cx="189061" cy="12465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9061" cy="124657"/>
            </a:xfrm>
            <a:custGeom>
              <a:avLst/>
              <a:gdLst/>
              <a:ahLst/>
              <a:cxnLst/>
              <a:rect r="r" b="b" t="t" l="l"/>
              <a:pathLst>
                <a:path h="124657" w="189061">
                  <a:moveTo>
                    <a:pt x="62328" y="0"/>
                  </a:moveTo>
                  <a:lnTo>
                    <a:pt x="126732" y="0"/>
                  </a:lnTo>
                  <a:cubicBezTo>
                    <a:pt x="143263" y="0"/>
                    <a:pt x="159116" y="6567"/>
                    <a:pt x="170805" y="18256"/>
                  </a:cubicBezTo>
                  <a:cubicBezTo>
                    <a:pt x="182494" y="29944"/>
                    <a:pt x="189061" y="45798"/>
                    <a:pt x="189061" y="62328"/>
                  </a:cubicBezTo>
                  <a:lnTo>
                    <a:pt x="189061" y="62328"/>
                  </a:lnTo>
                  <a:cubicBezTo>
                    <a:pt x="189061" y="96751"/>
                    <a:pt x="161155" y="124657"/>
                    <a:pt x="126732" y="124657"/>
                  </a:cubicBezTo>
                  <a:lnTo>
                    <a:pt x="62328" y="124657"/>
                  </a:lnTo>
                  <a:cubicBezTo>
                    <a:pt x="27905" y="124657"/>
                    <a:pt x="0" y="96751"/>
                    <a:pt x="0" y="62328"/>
                  </a:cubicBezTo>
                  <a:lnTo>
                    <a:pt x="0" y="62328"/>
                  </a:lnTo>
                  <a:cubicBezTo>
                    <a:pt x="0" y="27905"/>
                    <a:pt x="27905" y="0"/>
                    <a:pt x="62328" y="0"/>
                  </a:cubicBezTo>
                  <a:close/>
                </a:path>
              </a:pathLst>
            </a:custGeom>
            <a:solidFill>
              <a:srgbClr val="DCF4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89061" cy="124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762848" y="4593086"/>
            <a:ext cx="834511" cy="444131"/>
            <a:chOff x="0" y="0"/>
            <a:chExt cx="234227" cy="1246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4227" cy="124657"/>
            </a:xfrm>
            <a:custGeom>
              <a:avLst/>
              <a:gdLst/>
              <a:ahLst/>
              <a:cxnLst/>
              <a:rect r="r" b="b" t="t" l="l"/>
              <a:pathLst>
                <a:path h="124657" w="234227">
                  <a:moveTo>
                    <a:pt x="62328" y="0"/>
                  </a:moveTo>
                  <a:lnTo>
                    <a:pt x="171899" y="0"/>
                  </a:lnTo>
                  <a:cubicBezTo>
                    <a:pt x="206322" y="0"/>
                    <a:pt x="234227" y="27905"/>
                    <a:pt x="234227" y="62328"/>
                  </a:cubicBezTo>
                  <a:lnTo>
                    <a:pt x="234227" y="62328"/>
                  </a:lnTo>
                  <a:cubicBezTo>
                    <a:pt x="234227" y="78859"/>
                    <a:pt x="227661" y="94712"/>
                    <a:pt x="215972" y="106401"/>
                  </a:cubicBezTo>
                  <a:cubicBezTo>
                    <a:pt x="204283" y="118090"/>
                    <a:pt x="188429" y="124657"/>
                    <a:pt x="171899" y="124657"/>
                  </a:cubicBezTo>
                  <a:lnTo>
                    <a:pt x="62328" y="124657"/>
                  </a:lnTo>
                  <a:cubicBezTo>
                    <a:pt x="27905" y="124657"/>
                    <a:pt x="0" y="96751"/>
                    <a:pt x="0" y="62328"/>
                  </a:cubicBezTo>
                  <a:lnTo>
                    <a:pt x="0" y="62328"/>
                  </a:lnTo>
                  <a:cubicBezTo>
                    <a:pt x="0" y="27905"/>
                    <a:pt x="27905" y="0"/>
                    <a:pt x="62328" y="0"/>
                  </a:cubicBezTo>
                  <a:close/>
                </a:path>
              </a:pathLst>
            </a:custGeom>
            <a:solidFill>
              <a:srgbClr val="DCF4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234227" cy="124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4518503"/>
            <a:ext cx="1022822" cy="473306"/>
            <a:chOff x="0" y="0"/>
            <a:chExt cx="269385" cy="1246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69385" cy="124657"/>
            </a:xfrm>
            <a:custGeom>
              <a:avLst/>
              <a:gdLst/>
              <a:ahLst/>
              <a:cxnLst/>
              <a:rect r="r" b="b" t="t" l="l"/>
              <a:pathLst>
                <a:path h="124657" w="269385">
                  <a:moveTo>
                    <a:pt x="52984" y="0"/>
                  </a:moveTo>
                  <a:lnTo>
                    <a:pt x="216401" y="0"/>
                  </a:lnTo>
                  <a:cubicBezTo>
                    <a:pt x="245664" y="0"/>
                    <a:pt x="269385" y="23722"/>
                    <a:pt x="269385" y="52984"/>
                  </a:cubicBezTo>
                  <a:lnTo>
                    <a:pt x="269385" y="71673"/>
                  </a:lnTo>
                  <a:cubicBezTo>
                    <a:pt x="269385" y="100935"/>
                    <a:pt x="245664" y="124657"/>
                    <a:pt x="216401" y="124657"/>
                  </a:cubicBezTo>
                  <a:lnTo>
                    <a:pt x="52984" y="124657"/>
                  </a:lnTo>
                  <a:cubicBezTo>
                    <a:pt x="23722" y="124657"/>
                    <a:pt x="0" y="100935"/>
                    <a:pt x="0" y="71673"/>
                  </a:cubicBezTo>
                  <a:lnTo>
                    <a:pt x="0" y="52984"/>
                  </a:lnTo>
                  <a:cubicBezTo>
                    <a:pt x="0" y="23722"/>
                    <a:pt x="23722" y="0"/>
                    <a:pt x="52984" y="0"/>
                  </a:cubicBezTo>
                  <a:close/>
                </a:path>
              </a:pathLst>
            </a:custGeom>
            <a:solidFill>
              <a:srgbClr val="DCF4E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269385" cy="124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051522" y="4510226"/>
            <a:ext cx="894988" cy="554161"/>
            <a:chOff x="0" y="0"/>
            <a:chExt cx="1018987" cy="63093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18987" cy="630939"/>
            </a:xfrm>
            <a:custGeom>
              <a:avLst/>
              <a:gdLst/>
              <a:ahLst/>
              <a:cxnLst/>
              <a:rect r="r" b="b" t="t" l="l"/>
              <a:pathLst>
                <a:path h="630939" w="1018987">
                  <a:moveTo>
                    <a:pt x="1018987" y="315470"/>
                  </a:moveTo>
                  <a:lnTo>
                    <a:pt x="612587" y="0"/>
                  </a:lnTo>
                  <a:lnTo>
                    <a:pt x="612587" y="203200"/>
                  </a:lnTo>
                  <a:lnTo>
                    <a:pt x="0" y="203200"/>
                  </a:lnTo>
                  <a:lnTo>
                    <a:pt x="0" y="427739"/>
                  </a:lnTo>
                  <a:lnTo>
                    <a:pt x="612587" y="427739"/>
                  </a:lnTo>
                  <a:lnTo>
                    <a:pt x="612587" y="630939"/>
                  </a:lnTo>
                  <a:lnTo>
                    <a:pt x="1018987" y="3154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203200"/>
              <a:ext cx="917387" cy="224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208698" y="885825"/>
            <a:ext cx="1213108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2E2E2E"/>
                </a:solidFill>
                <a:latin typeface="Arial Bold"/>
                <a:ea typeface="Arial Bold"/>
                <a:cs typeface="Arial Bold"/>
                <a:sym typeface="Arial Bold"/>
              </a:rPr>
              <a:t> Architecture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88950" y="2310399"/>
            <a:ext cx="5364553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E2E2E"/>
                </a:solidFill>
                <a:latin typeface="Arial Bold"/>
                <a:ea typeface="Arial Bold"/>
                <a:cs typeface="Arial Bold"/>
                <a:sym typeface="Arial Bold"/>
              </a:rPr>
              <a:t>RNN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592124" y="2222000"/>
            <a:ext cx="53645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BI-RNN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073596" y="2087690"/>
            <a:ext cx="53645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CRNN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377688" y="3382063"/>
            <a:ext cx="8938" cy="146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6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419918" y="4477459"/>
            <a:ext cx="2403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759296" y="4531544"/>
            <a:ext cx="22431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843984" y="4568153"/>
            <a:ext cx="22431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36405" y="4535133"/>
            <a:ext cx="22431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51072" y="3767276"/>
            <a:ext cx="2202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826723" y="3585978"/>
            <a:ext cx="14692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889287" y="3603802"/>
            <a:ext cx="14692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022203" y="3629074"/>
            <a:ext cx="14692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31883" y="5169732"/>
            <a:ext cx="1974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951808" y="4005401"/>
            <a:ext cx="1994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265537" y="4253051"/>
            <a:ext cx="56364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unfold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090721" y="4204643"/>
            <a:ext cx="1994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140006" y="4234001"/>
            <a:ext cx="1994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250251" y="4243836"/>
            <a:ext cx="1994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007578" y="4710932"/>
            <a:ext cx="2349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t-1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093896" y="4720457"/>
            <a:ext cx="729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174446" y="4753518"/>
            <a:ext cx="26027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t+1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993483" y="3675537"/>
            <a:ext cx="246221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t-0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203573" y="3719372"/>
            <a:ext cx="241697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t+1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096516" y="3675537"/>
            <a:ext cx="67747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961189" y="4564772"/>
            <a:ext cx="2628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...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910806" y="4605850"/>
            <a:ext cx="363436" cy="32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7"/>
              </a:lnSpc>
            </a:pPr>
            <a:r>
              <a:rPr lang="en-US" sz="1876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. . .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973775" y="5072189"/>
            <a:ext cx="1554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4125033" y="5288668"/>
            <a:ext cx="1554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178536" y="5288668"/>
            <a:ext cx="1554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289774" y="5303135"/>
            <a:ext cx="1554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</a:p>
        </p:txBody>
      </p:sp>
      <p:sp>
        <p:nvSpPr>
          <p:cNvPr name="TextBox 75" id="75"/>
          <p:cNvSpPr txBox="true"/>
          <p:nvPr/>
        </p:nvSpPr>
        <p:spPr>
          <a:xfrm rot="-3916633">
            <a:off x="1156031" y="4834521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500926" y="4631970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613717" y="4642559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5669527" y="4647115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755523" y="4656640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0" id="80"/>
          <p:cNvSpPr txBox="true"/>
          <p:nvPr/>
        </p:nvSpPr>
        <p:spPr>
          <a:xfrm rot="-5400000">
            <a:off x="1439266" y="4189550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1" id="81"/>
          <p:cNvSpPr txBox="true"/>
          <p:nvPr/>
        </p:nvSpPr>
        <p:spPr>
          <a:xfrm rot="-5400000">
            <a:off x="3930945" y="3970942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2" id="82"/>
          <p:cNvSpPr txBox="true"/>
          <p:nvPr/>
        </p:nvSpPr>
        <p:spPr>
          <a:xfrm rot="-5400000">
            <a:off x="3942250" y="4916416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3" id="83"/>
          <p:cNvSpPr txBox="true"/>
          <p:nvPr/>
        </p:nvSpPr>
        <p:spPr>
          <a:xfrm rot="-5400000">
            <a:off x="4980938" y="4930100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4" id="84"/>
          <p:cNvSpPr txBox="true"/>
          <p:nvPr/>
        </p:nvSpPr>
        <p:spPr>
          <a:xfrm rot="-5400000">
            <a:off x="6088782" y="4916416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5" id="85"/>
          <p:cNvSpPr txBox="true"/>
          <p:nvPr/>
        </p:nvSpPr>
        <p:spPr>
          <a:xfrm rot="-5400000">
            <a:off x="6107832" y="3946878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6" id="86"/>
          <p:cNvSpPr txBox="true"/>
          <p:nvPr/>
        </p:nvSpPr>
        <p:spPr>
          <a:xfrm rot="-5400000">
            <a:off x="4980938" y="3946878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7" id="87"/>
          <p:cNvSpPr txBox="true"/>
          <p:nvPr/>
        </p:nvSpPr>
        <p:spPr>
          <a:xfrm rot="-5400000">
            <a:off x="1439266" y="4844480"/>
            <a:ext cx="1350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&gt;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92448" y="4588869"/>
            <a:ext cx="145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352215" y="4760991"/>
            <a:ext cx="145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4449649" y="4753159"/>
            <a:ext cx="145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5479027" y="4762684"/>
            <a:ext cx="145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6616409" y="4762684"/>
            <a:ext cx="145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</a:p>
        </p:txBody>
      </p:sp>
      <p:grpSp>
        <p:nvGrpSpPr>
          <p:cNvPr name="Group 93" id="93"/>
          <p:cNvGrpSpPr/>
          <p:nvPr/>
        </p:nvGrpSpPr>
        <p:grpSpPr>
          <a:xfrm rot="0">
            <a:off x="5914938" y="5628731"/>
            <a:ext cx="530332" cy="530332"/>
            <a:chOff x="0" y="0"/>
            <a:chExt cx="812800" cy="81280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5" id="9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4791341" y="5637918"/>
            <a:ext cx="530332" cy="530332"/>
            <a:chOff x="0" y="0"/>
            <a:chExt cx="812800" cy="8128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3768405" y="5628731"/>
            <a:ext cx="530332" cy="530332"/>
            <a:chOff x="0" y="0"/>
            <a:chExt cx="812800" cy="81280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C9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1" id="10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sp>
        <p:nvSpPr>
          <p:cNvPr name="TextBox 102" id="102"/>
          <p:cNvSpPr txBox="true"/>
          <p:nvPr/>
        </p:nvSpPr>
        <p:spPr>
          <a:xfrm rot="0">
            <a:off x="3817853" y="5677635"/>
            <a:ext cx="16466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4891843" y="5704647"/>
            <a:ext cx="16466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5975100" y="5714233"/>
            <a:ext cx="16466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4007533" y="5767194"/>
            <a:ext cx="218122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t-1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6156470" y="5802792"/>
            <a:ext cx="241697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t+1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5072260" y="5776381"/>
            <a:ext cx="67747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38955"/>
            <a:ext cx="11464247" cy="6125423"/>
          </a:xfrm>
          <a:custGeom>
            <a:avLst/>
            <a:gdLst/>
            <a:ahLst/>
            <a:cxnLst/>
            <a:rect r="r" b="b" t="t" l="l"/>
            <a:pathLst>
              <a:path h="6125423" w="11464247">
                <a:moveTo>
                  <a:pt x="0" y="0"/>
                </a:moveTo>
                <a:lnTo>
                  <a:pt x="11464247" y="0"/>
                </a:lnTo>
                <a:lnTo>
                  <a:pt x="11464247" y="6125423"/>
                </a:lnTo>
                <a:lnTo>
                  <a:pt x="0" y="612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3454" y="486375"/>
            <a:ext cx="1794739" cy="1637700"/>
          </a:xfrm>
          <a:custGeom>
            <a:avLst/>
            <a:gdLst/>
            <a:ahLst/>
            <a:cxnLst/>
            <a:rect r="r" b="b" t="t" l="l"/>
            <a:pathLst>
              <a:path h="1637700" w="1794739">
                <a:moveTo>
                  <a:pt x="0" y="0"/>
                </a:moveTo>
                <a:lnTo>
                  <a:pt x="1794739" y="0"/>
                </a:lnTo>
                <a:lnTo>
                  <a:pt x="1794739" y="1637700"/>
                </a:lnTo>
                <a:lnTo>
                  <a:pt x="0" y="163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0006" y="-284267"/>
            <a:ext cx="13879504" cy="10571267"/>
          </a:xfrm>
          <a:custGeom>
            <a:avLst/>
            <a:gdLst/>
            <a:ahLst/>
            <a:cxnLst/>
            <a:rect r="r" b="b" t="t" l="l"/>
            <a:pathLst>
              <a:path h="10571267" w="13879504">
                <a:moveTo>
                  <a:pt x="0" y="0"/>
                </a:moveTo>
                <a:lnTo>
                  <a:pt x="13879504" y="0"/>
                </a:lnTo>
                <a:lnTo>
                  <a:pt x="13879504" y="10571267"/>
                </a:lnTo>
                <a:lnTo>
                  <a:pt x="0" y="10571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52" t="0" r="-70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8698" y="885825"/>
            <a:ext cx="1213108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2E2E2E"/>
                </a:solidFill>
                <a:latin typeface="Arial Bold"/>
                <a:ea typeface="Arial Bold"/>
                <a:cs typeface="Arial Bold"/>
                <a:sym typeface="Arial Bold"/>
              </a:rPr>
              <a:t>Work Flow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-243287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1989" y="5463107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9" y="0"/>
                </a:lnTo>
                <a:lnTo>
                  <a:pt x="8281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8986" y="8229600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0442" y="2087499"/>
            <a:ext cx="11407271" cy="717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237"/>
              </a:lnSpc>
              <a:buFont typeface="Arial"/>
              <a:buChar char="•"/>
            </a:pPr>
            <a:r>
              <a:rPr lang="en-US" sz="26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Objective: Develop a deep learning-based system to automatically classify handwritten signatures as Genuine or Forged.</a:t>
            </a:r>
          </a:p>
          <a:p>
            <a:pPr algn="l" marL="582928" indent="-291464" lvl="1">
              <a:lnSpc>
                <a:spcPts val="5237"/>
              </a:lnSpc>
              <a:buFont typeface="Arial"/>
              <a:buChar char="•"/>
            </a:pPr>
            <a:r>
              <a:rPr lang="en-US" sz="26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Dataset: Signature images labeled as Genuine or Forged, preprocessed to 256x256 pixels and grayscale for model training.</a:t>
            </a:r>
          </a:p>
          <a:p>
            <a:pPr algn="l" marL="582928" indent="-291464" lvl="1">
              <a:lnSpc>
                <a:spcPts val="5237"/>
              </a:lnSpc>
              <a:buFont typeface="Arial"/>
              <a:buChar char="•"/>
            </a:pPr>
            <a:r>
              <a:rPr lang="en-US" sz="26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Models Used: Trained models include Bi-RNN, CRNN, and RNN for accurate signature classification.</a:t>
            </a:r>
          </a:p>
          <a:p>
            <a:pPr algn="l" marL="582928" indent="-291464" lvl="1">
              <a:lnSpc>
                <a:spcPts val="5237"/>
              </a:lnSpc>
              <a:buFont typeface="Arial"/>
              <a:buChar char="•"/>
            </a:pPr>
            <a:r>
              <a:rPr lang="en-US" sz="26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Approach: The system uses deep learning to extract features from signature images and predicts authenticity.</a:t>
            </a:r>
          </a:p>
          <a:p>
            <a:pPr algn="l" marL="582928" indent="-291464" lvl="1">
              <a:lnSpc>
                <a:spcPts val="5237"/>
              </a:lnSpc>
              <a:buFont typeface="Arial"/>
              <a:buChar char="•"/>
            </a:pPr>
            <a:r>
              <a:rPr lang="en-US" sz="2699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Application: The system can be used for fraud prevention, identity verification, and document authentication.</a:t>
            </a:r>
          </a:p>
          <a:p>
            <a:pPr algn="l">
              <a:lnSpc>
                <a:spcPts val="465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8593"/>
            <a:ext cx="69253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2E2E2E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Result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261237" y="2161549"/>
            <a:ext cx="26411463" cy="17864553"/>
            <a:chOff x="0" y="0"/>
            <a:chExt cx="120166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6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01667">
                  <a:moveTo>
                    <a:pt x="600833" y="0"/>
                  </a:moveTo>
                  <a:cubicBezTo>
                    <a:pt x="269002" y="0"/>
                    <a:pt x="0" y="181951"/>
                    <a:pt x="0" y="406400"/>
                  </a:cubicBezTo>
                  <a:cubicBezTo>
                    <a:pt x="0" y="630849"/>
                    <a:pt x="269002" y="812800"/>
                    <a:pt x="600833" y="812800"/>
                  </a:cubicBezTo>
                  <a:cubicBezTo>
                    <a:pt x="932664" y="812800"/>
                    <a:pt x="1201667" y="630849"/>
                    <a:pt x="1201667" y="406400"/>
                  </a:cubicBezTo>
                  <a:cubicBezTo>
                    <a:pt x="1201667" y="181951"/>
                    <a:pt x="932664" y="0"/>
                    <a:pt x="600833" y="0"/>
                  </a:cubicBezTo>
                  <a:close/>
                </a:path>
              </a:pathLst>
            </a:custGeom>
            <a:solidFill>
              <a:srgbClr val="3E57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2656" y="38100"/>
              <a:ext cx="9763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93934" y="1028700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6" y="0"/>
                </a:lnTo>
                <a:lnTo>
                  <a:pt x="54500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77758" y="2351147"/>
            <a:ext cx="20669280" cy="19977914"/>
            <a:chOff x="0" y="0"/>
            <a:chExt cx="84092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928" cy="812800"/>
            </a:xfrm>
            <a:custGeom>
              <a:avLst/>
              <a:gdLst/>
              <a:ahLst/>
              <a:cxnLst/>
              <a:rect r="r" b="b" t="t" l="l"/>
              <a:pathLst>
                <a:path h="812800" w="840928">
                  <a:moveTo>
                    <a:pt x="420464" y="0"/>
                  </a:moveTo>
                  <a:cubicBezTo>
                    <a:pt x="188248" y="0"/>
                    <a:pt x="0" y="181951"/>
                    <a:pt x="0" y="406400"/>
                  </a:cubicBezTo>
                  <a:cubicBezTo>
                    <a:pt x="0" y="630849"/>
                    <a:pt x="188248" y="812800"/>
                    <a:pt x="420464" y="812800"/>
                  </a:cubicBezTo>
                  <a:cubicBezTo>
                    <a:pt x="652680" y="812800"/>
                    <a:pt x="840928" y="630849"/>
                    <a:pt x="840928" y="406400"/>
                  </a:cubicBezTo>
                  <a:cubicBezTo>
                    <a:pt x="840928" y="181951"/>
                    <a:pt x="652680" y="0"/>
                    <a:pt x="420464" y="0"/>
                  </a:cubicBezTo>
                  <a:close/>
                </a:path>
              </a:pathLst>
            </a:custGeom>
            <a:solidFill>
              <a:srgbClr val="26C9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8837" y="38100"/>
              <a:ext cx="6832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603289" y="1727442"/>
            <a:ext cx="7388337" cy="7418129"/>
          </a:xfrm>
          <a:custGeom>
            <a:avLst/>
            <a:gdLst/>
            <a:ahLst/>
            <a:cxnLst/>
            <a:rect r="r" b="b" t="t" l="l"/>
            <a:pathLst>
              <a:path h="7418129" w="7388337">
                <a:moveTo>
                  <a:pt x="0" y="0"/>
                </a:moveTo>
                <a:lnTo>
                  <a:pt x="7388337" y="0"/>
                </a:lnTo>
                <a:lnTo>
                  <a:pt x="7388337" y="7418129"/>
                </a:lnTo>
                <a:lnTo>
                  <a:pt x="0" y="7418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DAGVudaBds8</dc:identifier>
  <dcterms:modified xsi:type="dcterms:W3CDTF">2011-08-01T06:04:30Z</dcterms:modified>
  <cp:revision>1</cp:revision>
  <dc:title>Colorful Startup Business Presentation</dc:title>
</cp:coreProperties>
</file>